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  <p:sldId id="275" r:id="rId22"/>
    <p:sldId id="276" r:id="rId23"/>
    <p:sldId id="277" r:id="rId24"/>
    <p:sldId id="278" r:id="rId25"/>
    <p:sldId id="281" r:id="rId26"/>
    <p:sldId id="282" r:id="rId27"/>
    <p:sldId id="283" r:id="rId28"/>
    <p:sldId id="284" r:id="rId29"/>
    <p:sldId id="279" r:id="rId3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19" autoAdjust="0"/>
  </p:normalViewPr>
  <p:slideViewPr>
    <p:cSldViewPr>
      <p:cViewPr varScale="1">
        <p:scale>
          <a:sx n="119" d="100"/>
          <a:sy n="119" d="100"/>
        </p:scale>
        <p:origin x="96" y="16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155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47325DA-23C1-4DF9-92A9-BC73EA3DA0B9}" type="slidenum">
              <a:rPr lang="en-US" altLang="en-US" sz="1100"/>
              <a:pPr>
                <a:spcBef>
                  <a:spcPct val="0"/>
                </a:spcBef>
              </a:pPr>
              <a:t>2</a:t>
            </a:fld>
            <a:endParaRPr lang="en-US" altLang="en-US" sz="11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DC71B41-1CE5-42EF-89D6-CBBE20B1B5A6}" type="slidenum">
              <a:rPr lang="en-US" altLang="en-US" sz="1100"/>
              <a:pPr>
                <a:spcBef>
                  <a:spcPct val="0"/>
                </a:spcBef>
              </a:pPr>
              <a:t>14</a:t>
            </a:fld>
            <a:endParaRPr lang="en-US" altLang="en-US" sz="11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15EF06F-DC66-4CC4-87A0-45053489CDE3}" type="slidenum">
              <a:rPr lang="en-US" altLang="en-US" sz="1100"/>
              <a:pPr>
                <a:spcBef>
                  <a:spcPct val="0"/>
                </a:spcBef>
              </a:pPr>
              <a:t>15</a:t>
            </a:fld>
            <a:endParaRPr lang="en-US" altLang="en-US" sz="11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C9514EC-D0A0-4526-B010-63A3236DA179}" type="slidenum">
              <a:rPr lang="en-US" altLang="en-US" sz="1100"/>
              <a:pPr>
                <a:spcBef>
                  <a:spcPct val="0"/>
                </a:spcBef>
              </a:pPr>
              <a:t>16</a:t>
            </a:fld>
            <a:endParaRPr lang="en-US" altLang="en-US" sz="11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C9277FA-3A11-4448-964E-D24ADAAE7A77}" type="slidenum">
              <a:rPr lang="en-US" altLang="en-US" sz="1100"/>
              <a:pPr>
                <a:spcBef>
                  <a:spcPct val="0"/>
                </a:spcBef>
              </a:pPr>
              <a:t>17</a:t>
            </a:fld>
            <a:endParaRPr lang="en-US" altLang="en-US" sz="11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258A563-05CC-490A-B619-CAF8A02FB313}" type="slidenum">
              <a:rPr lang="en-US" altLang="en-US" sz="1100"/>
              <a:pPr>
                <a:spcBef>
                  <a:spcPct val="0"/>
                </a:spcBef>
              </a:pPr>
              <a:t>18</a:t>
            </a:fld>
            <a:endParaRPr lang="en-US" altLang="en-US" sz="11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665387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/>
              <a:t>open to extension /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8CBCDA7-B871-4A21-A8E2-AF9248F97F88}" type="slidenum">
              <a:rPr lang="en-US" altLang="en-US" sz="1100"/>
              <a:pPr>
                <a:spcBef>
                  <a:spcPct val="0"/>
                </a:spcBef>
              </a:pPr>
              <a:t>21</a:t>
            </a:fld>
            <a:endParaRPr lang="en-US" altLang="en-US" sz="11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72A8A8D-E4A5-4B2F-94E8-CDDD78294269}" type="slidenum">
              <a:rPr lang="en-US" altLang="en-US" sz="1100"/>
              <a:pPr>
                <a:spcBef>
                  <a:spcPct val="0"/>
                </a:spcBef>
              </a:pPr>
              <a:t>22</a:t>
            </a:fld>
            <a:endParaRPr lang="en-US" altLang="en-US" sz="11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7B42048-AB88-45F9-B0D8-2669EA7552D9}" type="slidenum">
              <a:rPr lang="en-US" altLang="en-US" sz="1100"/>
              <a:pPr>
                <a:spcBef>
                  <a:spcPct val="0"/>
                </a:spcBef>
              </a:pPr>
              <a:t>23</a:t>
            </a:fld>
            <a:endParaRPr lang="en-US" altLang="en-US" sz="11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841DBDF-F47E-4E12-9F72-A370D205CD10}" type="slidenum">
              <a:rPr lang="en-US" altLang="en-US" sz="1100"/>
              <a:pPr>
                <a:spcBef>
                  <a:spcPct val="0"/>
                </a:spcBef>
              </a:pPr>
              <a:t>29</a:t>
            </a:fld>
            <a:endParaRPr lang="en-US" altLang="en-US" sz="11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78E1EE5-8024-45C4-A4E2-CD167169B94F}" type="slidenum">
              <a:rPr lang="en-US" altLang="en-US" sz="1100"/>
              <a:pPr>
                <a:spcBef>
                  <a:spcPct val="0"/>
                </a:spcBef>
              </a:pPr>
              <a:t>3</a:t>
            </a:fld>
            <a:endParaRPr lang="en-US" altLang="en-US" sz="11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672E8A4-30AE-42A7-97EA-9168E71871F5}" type="slidenum">
              <a:rPr lang="en-US" altLang="en-US" sz="1100"/>
              <a:pPr>
                <a:spcBef>
                  <a:spcPct val="0"/>
                </a:spcBef>
              </a:pPr>
              <a:t>4</a:t>
            </a:fld>
            <a:endParaRPr lang="en-US" altLang="en-US" sz="11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F4D40A9-4704-4883-988C-BF6632208FAC}" type="slidenum">
              <a:rPr lang="en-US" altLang="en-US" sz="1100"/>
              <a:pPr>
                <a:spcBef>
                  <a:spcPct val="0"/>
                </a:spcBef>
              </a:pPr>
              <a:t>5</a:t>
            </a:fld>
            <a:endParaRPr lang="en-US" altLang="en-US" sz="11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35B5AEE4-2E12-4BF1-B6C9-EF347734F3D9}" type="slidenum">
              <a:rPr lang="en-US" altLang="en-US" sz="1100"/>
              <a:pPr>
                <a:spcBef>
                  <a:spcPct val="0"/>
                </a:spcBef>
              </a:pPr>
              <a:t>7</a:t>
            </a:fld>
            <a:endParaRPr lang="en-US" altLang="en-US" sz="11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B823E51-EACB-400B-8BDF-3D571E559097}" type="slidenum">
              <a:rPr lang="en-US" altLang="en-US" sz="1100"/>
              <a:pPr>
                <a:spcBef>
                  <a:spcPct val="0"/>
                </a:spcBef>
              </a:pPr>
              <a:t>8</a:t>
            </a:fld>
            <a:endParaRPr lang="en-US" altLang="en-US" sz="11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B42FCC4-F197-454A-9C6F-A77B558709DD}" type="slidenum">
              <a:rPr lang="en-US" altLang="en-US" sz="1100"/>
              <a:pPr>
                <a:spcBef>
                  <a:spcPct val="0"/>
                </a:spcBef>
              </a:pPr>
              <a:t>9</a:t>
            </a:fld>
            <a:endParaRPr lang="en-US" altLang="en-US" sz="11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667FAEF-F677-4C28-894A-39D31DDD7632}" type="slidenum">
              <a:rPr lang="en-US" altLang="en-US" sz="1100"/>
              <a:pPr>
                <a:spcBef>
                  <a:spcPct val="0"/>
                </a:spcBef>
              </a:pPr>
              <a:t>10</a:t>
            </a:fld>
            <a:endParaRPr lang="en-US" altLang="en-US" sz="11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BA1C24E-971A-4E3C-A9C8-585359D0D6CD}" type="slidenum">
              <a:rPr lang="en-US" altLang="en-US" sz="1100"/>
              <a:pPr>
                <a:spcBef>
                  <a:spcPct val="0"/>
                </a:spcBef>
              </a:pPr>
              <a:t>12</a:t>
            </a:fld>
            <a:endParaRPr lang="en-US" altLang="en-US" sz="11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b="1" dirty="0" err="1"/>
              <a:t>Frsproject</a:t>
            </a:r>
            <a:r>
              <a:rPr lang="en-GB" altLang="en-US" b="1" dirty="0"/>
              <a:t>/</a:t>
            </a:r>
            <a:r>
              <a:rPr lang="en-GB" altLang="en-US" b="1" dirty="0" err="1"/>
              <a:t>paystation</a:t>
            </a:r>
            <a:r>
              <a:rPr lang="en-GB" altLang="en-US" b="1" dirty="0"/>
              <a:t>-many-to-many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Multi Dimensional Variance</a:t>
            </a:r>
          </a:p>
          <a:p>
            <a:pPr>
              <a:defRPr/>
            </a:pPr>
            <a:r>
              <a:rPr lang="en-US" i="1" noProof="0" dirty="0"/>
              <a:t>Ultra flexible software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The way forward is:</a:t>
            </a:r>
          </a:p>
          <a:p>
            <a:pPr algn="ctr" eaLnBrk="1" hangingPunct="1"/>
            <a:r>
              <a:rPr lang="en-US" altLang="en-US" b="1" i="1" noProof="0" dirty="0"/>
              <a:t>Compositional software</a:t>
            </a:r>
          </a:p>
          <a:p>
            <a:pPr algn="ctr" eaLnBrk="1" hangingPunct="1"/>
            <a:r>
              <a:rPr lang="en-US" altLang="en-US" noProof="0" dirty="0"/>
              <a:t>Highly configurable and flexible software!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b="1" noProof="0" dirty="0">
                <a:solidFill>
                  <a:srgbClr val="0070C0"/>
                </a:solidFill>
                <a:sym typeface="Wingdings" pitchFamily="2" charset="2"/>
              </a:rPr>
              <a:t></a:t>
            </a:r>
            <a:r>
              <a:rPr lang="en-US" altLang="en-US" noProof="0" dirty="0">
                <a:sym typeface="Wingdings" pitchFamily="2" charset="2"/>
              </a:rPr>
              <a:t> Consider what behavior that may vary</a:t>
            </a:r>
          </a:p>
          <a:p>
            <a:pPr eaLnBrk="1" hangingPunct="1"/>
            <a:r>
              <a:rPr lang="en-US" altLang="en-US" b="1" noProof="0" dirty="0">
                <a:solidFill>
                  <a:srgbClr val="0070C0"/>
                </a:solidFill>
                <a:sym typeface="Wingdings" pitchFamily="2" charset="2"/>
              </a:rPr>
              <a:t></a:t>
            </a:r>
            <a:r>
              <a:rPr lang="en-US" altLang="en-US" noProof="0" dirty="0">
                <a:sym typeface="Wingdings" pitchFamily="2" charset="2"/>
              </a:rPr>
              <a:t> Express variable behavior as a responsibility clearly defined by an interface</a:t>
            </a:r>
          </a:p>
          <a:p>
            <a:pPr eaLnBrk="1" hangingPunct="1"/>
            <a:r>
              <a:rPr lang="en-US" altLang="en-US" b="1" noProof="0" dirty="0">
                <a:solidFill>
                  <a:srgbClr val="0070C0"/>
                </a:solidFill>
                <a:sym typeface="Wingdings" pitchFamily="2" charset="2"/>
              </a:rPr>
              <a:t></a:t>
            </a:r>
            <a:r>
              <a:rPr lang="en-US" altLang="en-US" noProof="0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altLang="en-US" noProof="0" dirty="0">
                <a:sym typeface="Wingdings" pitchFamily="2" charset="2"/>
              </a:rPr>
              <a:t>Delegate to object serving the responsibility to perform behavior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192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0" noProof="0" dirty="0">
                <a:solidFill>
                  <a:srgbClr val="0070C0"/>
                </a:solidFill>
                <a:sym typeface="Wingdings" pitchFamily="2" charset="2"/>
              </a:rPr>
              <a:t>  </a:t>
            </a:r>
            <a:endParaRPr lang="en-US" altLang="en-US" b="0" noProof="0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solidFill>
                  <a:srgbClr val="0070C0"/>
                </a:solidFill>
                <a:sym typeface="Wingdings" pitchFamily="2" charset="2"/>
              </a:rPr>
              <a:t></a:t>
            </a:r>
            <a:r>
              <a:rPr lang="en-US" altLang="en-US" noProof="0" dirty="0"/>
              <a:t> Encapsulate what varies</a:t>
            </a:r>
          </a:p>
          <a:p>
            <a:pPr lvl="1"/>
            <a:r>
              <a:rPr lang="en-US" altLang="en-US" noProof="0" dirty="0"/>
              <a:t>The display output must exist in variants</a:t>
            </a:r>
          </a:p>
          <a:p>
            <a:r>
              <a:rPr lang="en-US" altLang="en-US" noProof="0" dirty="0">
                <a:solidFill>
                  <a:srgbClr val="0070C0"/>
                </a:solidFill>
                <a:sym typeface="Wingdings" pitchFamily="2" charset="2"/>
              </a:rPr>
              <a:t> </a:t>
            </a:r>
            <a:r>
              <a:rPr lang="en-US" altLang="en-US" noProof="0" dirty="0"/>
              <a:t>Program to an interface</a:t>
            </a:r>
          </a:p>
          <a:p>
            <a:pPr lvl="1"/>
            <a:r>
              <a:rPr lang="en-US" altLang="en-US" noProof="0" dirty="0"/>
              <a:t>&lt;&lt;interface&gt;&gt; </a:t>
            </a:r>
            <a:r>
              <a:rPr lang="en-US" altLang="en-US" b="1" noProof="0" dirty="0" err="1"/>
              <a:t>DisplayStrategy</a:t>
            </a:r>
            <a:endParaRPr lang="en-US" altLang="en-US" b="1" noProof="0" dirty="0"/>
          </a:p>
          <a:p>
            <a:pPr lvl="2"/>
            <a:r>
              <a:rPr lang="en-US" altLang="en-US" noProof="0" dirty="0"/>
              <a:t>public </a:t>
            </a:r>
            <a:r>
              <a:rPr lang="en-US" altLang="en-US" noProof="0" dirty="0" err="1"/>
              <a:t>int</a:t>
            </a:r>
            <a:r>
              <a:rPr lang="en-US" altLang="en-US" noProof="0" dirty="0"/>
              <a:t> </a:t>
            </a:r>
            <a:r>
              <a:rPr lang="en-US" altLang="en-US" noProof="0" dirty="0" err="1"/>
              <a:t>calculateOutput</a:t>
            </a:r>
            <a:r>
              <a:rPr lang="en-US" altLang="en-US" noProof="0" dirty="0"/>
              <a:t>( </a:t>
            </a:r>
            <a:r>
              <a:rPr lang="en-US" altLang="en-US" noProof="0" dirty="0" err="1"/>
              <a:t>int</a:t>
            </a:r>
            <a:r>
              <a:rPr lang="en-US" altLang="en-US" noProof="0" dirty="0"/>
              <a:t> minutes );</a:t>
            </a:r>
          </a:p>
          <a:p>
            <a:r>
              <a:rPr lang="en-US" altLang="en-US" noProof="0" dirty="0">
                <a:solidFill>
                  <a:srgbClr val="0070C0"/>
                </a:solidFill>
                <a:sym typeface="Wingdings" pitchFamily="2" charset="2"/>
              </a:rPr>
              <a:t> </a:t>
            </a:r>
            <a:r>
              <a:rPr lang="en-US" altLang="en-US" noProof="0" dirty="0"/>
              <a:t>Favor object composition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10" y="3771900"/>
            <a:ext cx="7764379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3405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4365"/>
            <a:ext cx="8229600" cy="4151313"/>
          </a:xfrm>
        </p:spPr>
        <p:txBody>
          <a:bodyPr/>
          <a:lstStyle/>
          <a:p>
            <a:pPr eaLnBrk="1" hangingPunct="1"/>
            <a:r>
              <a:rPr lang="en-US" altLang="en-US" noProof="0"/>
              <a:t>[Demo]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24" y="1729846"/>
            <a:ext cx="2552700" cy="1400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923" y="2705100"/>
            <a:ext cx="4295775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9353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[Backgammon Demo]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D6144C-D821-4918-BA03-D69F23F99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" y="952500"/>
            <a:ext cx="4022725" cy="33678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4954B9-4670-42AA-8991-2270475C4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775" y="3175000"/>
            <a:ext cx="5276850" cy="2095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01972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79500"/>
            <a:ext cx="8305800" cy="441854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The </a:t>
            </a:r>
            <a:r>
              <a:rPr lang="en-US" altLang="en-US" noProof="0" dirty="0" err="1"/>
              <a:t>paystation</a:t>
            </a:r>
            <a:r>
              <a:rPr lang="en-US" altLang="en-US" noProof="0" dirty="0"/>
              <a:t> has become a </a:t>
            </a:r>
            <a:r>
              <a:rPr lang="en-US" altLang="en-US" i="1" noProof="0" dirty="0"/>
              <a:t>team leader</a:t>
            </a:r>
            <a:r>
              <a:rPr lang="en-US" altLang="en-US" noProof="0" dirty="0"/>
              <a:t>, delegating jobs to specialist workers:</a:t>
            </a:r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Note! No if’s – no bloat – easy to read code leading to fewer bugs!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" y="2033283"/>
            <a:ext cx="6351583" cy="7480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2828041"/>
            <a:ext cx="7000486" cy="3655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390" y="3288771"/>
            <a:ext cx="4939940" cy="1019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190077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</a:t>
            </a:r>
            <a:r>
              <a:rPr lang="en-US" altLang="en-US" dirty="0"/>
              <a:t>S</a:t>
            </a:r>
            <a:r>
              <a:rPr lang="en-US" altLang="en-US" noProof="0" dirty="0" err="1"/>
              <a:t>oftware</a:t>
            </a:r>
            <a:endParaRPr lang="en-US" altLang="en-US" noProof="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Telling the team leader which persons will serve the roles: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The factory interface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857500"/>
            <a:ext cx="7107382" cy="2057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84405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Creating a pay station:</a:t>
            </a:r>
          </a:p>
          <a:p>
            <a:pPr lvl="1" eaLnBrk="1" hangingPunct="1"/>
            <a:r>
              <a:rPr lang="en-US" altLang="en-US" noProof="0" dirty="0"/>
              <a:t>create the factory</a:t>
            </a:r>
          </a:p>
          <a:p>
            <a:pPr lvl="1" eaLnBrk="1" hangingPunct="1"/>
            <a:r>
              <a:rPr lang="en-US" altLang="en-US" noProof="0" dirty="0"/>
              <a:t>create the pay station, giving it access to the factory</a:t>
            </a:r>
          </a:p>
          <a:p>
            <a:pPr eaLnBrk="1" hangingPunct="1"/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111500"/>
            <a:ext cx="8826500" cy="279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241991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Compositional Software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59417"/>
            <a:ext cx="8305800" cy="4478073"/>
          </a:xfrm>
        </p:spPr>
        <p:txBody>
          <a:bodyPr/>
          <a:lstStyle/>
          <a:p>
            <a:pPr eaLnBrk="1" hangingPunct="1"/>
            <a:r>
              <a:rPr lang="en-US" altLang="en-US" noProof="0" dirty="0"/>
              <a:t>... and a factory: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095500"/>
            <a:ext cx="6567751" cy="2438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513181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Analysis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52500"/>
            <a:ext cx="8229600" cy="4320646"/>
          </a:xfrm>
        </p:spPr>
        <p:txBody>
          <a:bodyPr/>
          <a:lstStyle/>
          <a:p>
            <a:pPr eaLnBrk="1" hangingPunct="1"/>
            <a:r>
              <a:rPr lang="en-US" altLang="en-US" noProof="0" dirty="0"/>
              <a:t>Benefits</a:t>
            </a:r>
          </a:p>
          <a:p>
            <a:pPr lvl="1" eaLnBrk="1" hangingPunct="1"/>
            <a:r>
              <a:rPr lang="en-US" altLang="en-US" noProof="0" dirty="0"/>
              <a:t>The variability points are independent</a:t>
            </a:r>
          </a:p>
          <a:p>
            <a:pPr lvl="2" eaLnBrk="1" hangingPunct="1"/>
            <a:r>
              <a:rPr lang="en-US" altLang="en-US" noProof="0" dirty="0"/>
              <a:t>we introduced new display strategy – but this did not alter any of the existing strategies !</a:t>
            </a:r>
          </a:p>
          <a:p>
            <a:pPr lvl="2" eaLnBrk="1" hangingPunct="1"/>
            <a:endParaRPr lang="en-US" altLang="en-US" noProof="0" dirty="0"/>
          </a:p>
          <a:p>
            <a:pPr lvl="2" eaLnBrk="1" hangingPunct="1"/>
            <a:endParaRPr lang="en-US" altLang="en-US" noProof="0" dirty="0"/>
          </a:p>
          <a:p>
            <a:pPr lvl="2" eaLnBrk="1" hangingPunct="1"/>
            <a:endParaRPr lang="en-US" altLang="en-US" noProof="0" dirty="0"/>
          </a:p>
          <a:p>
            <a:pPr lvl="2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Once the variability point has been introduced we can introduce as many new types of variations as we like – only by </a:t>
            </a:r>
            <a:r>
              <a:rPr lang="en-US" altLang="en-US" i="1" noProof="0" dirty="0"/>
              <a:t>adding</a:t>
            </a:r>
            <a:r>
              <a:rPr lang="en-US" altLang="en-US" noProof="0" dirty="0"/>
              <a:t> new classes</a:t>
            </a:r>
          </a:p>
          <a:p>
            <a:pPr lvl="2" eaLnBrk="1" hangingPunct="1"/>
            <a:r>
              <a:rPr lang="en-US" altLang="en-US" noProof="0" dirty="0"/>
              <a:t>any price model; new receipt types; new display output...</a:t>
            </a:r>
          </a:p>
          <a:p>
            <a:pPr lvl="1" eaLnBrk="1" hangingPunct="1"/>
            <a:r>
              <a:rPr lang="en-US" altLang="en-US" b="1" noProof="0" dirty="0"/>
              <a:t>Open-closed principle in action...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611189" y="2467570"/>
            <a:ext cx="8042586" cy="923330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ourier New" pitchFamily="49" charset="0"/>
              </a:rPr>
              <a:t>    public int readDisplay()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ourier New" pitchFamily="49" charset="0"/>
              </a:rPr>
              <a:t>      return </a:t>
            </a:r>
            <a:r>
              <a:rPr lang="en-US" altLang="en-US" sz="1800" b="1">
                <a:solidFill>
                  <a:srgbClr val="CC0000"/>
                </a:solidFill>
                <a:latin typeface="Courier New" pitchFamily="49" charset="0"/>
              </a:rPr>
              <a:t>displayStrategy.calculateOutput(timeBought);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ourier New" pitchFamily="49" charset="0"/>
              </a:rPr>
              <a:t>    }</a:t>
            </a:r>
            <a:endParaRPr lang="en-GB" altLang="en-US" sz="180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8875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Open/Closed principle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en-US" altLang="en-US" sz="3200" b="1" noProof="0" dirty="0"/>
          </a:p>
          <a:p>
            <a:pPr algn="ctr" eaLnBrk="1" hangingPunct="1"/>
            <a:endParaRPr lang="en-US" altLang="en-US" sz="3200" b="1" noProof="0" dirty="0"/>
          </a:p>
          <a:p>
            <a:pPr marL="0" indent="0" algn="ctr" eaLnBrk="1" hangingPunct="1">
              <a:buNone/>
            </a:pPr>
            <a:r>
              <a:rPr lang="en-US" altLang="en-US" sz="3200" b="1" noProof="0" dirty="0"/>
              <a:t>Open</a:t>
            </a:r>
            <a:r>
              <a:rPr lang="en-US" altLang="en-US" sz="3200" noProof="0" dirty="0"/>
              <a:t> for extension </a:t>
            </a:r>
          </a:p>
          <a:p>
            <a:pPr marL="0" indent="0" algn="ctr" eaLnBrk="1" hangingPunct="1">
              <a:buNone/>
            </a:pPr>
            <a:endParaRPr lang="en-US" altLang="en-US" sz="3200" b="1" noProof="0" dirty="0"/>
          </a:p>
          <a:p>
            <a:pPr marL="0" indent="0" algn="ctr" eaLnBrk="1" hangingPunct="1">
              <a:buNone/>
            </a:pPr>
            <a:endParaRPr lang="en-US" altLang="en-US" sz="3200" b="1" noProof="0" dirty="0"/>
          </a:p>
          <a:p>
            <a:pPr marL="0" indent="0" algn="ctr" eaLnBrk="1" hangingPunct="1">
              <a:buNone/>
            </a:pPr>
            <a:r>
              <a:rPr lang="en-US" altLang="en-US" sz="3200" b="1" noProof="0" dirty="0"/>
              <a:t>Closed</a:t>
            </a:r>
            <a:r>
              <a:rPr lang="en-US" altLang="en-US" sz="3200" noProof="0" dirty="0"/>
              <a:t> for modification</a:t>
            </a:r>
            <a:endParaRPr lang="en-US" altLang="en-US" sz="3200" b="1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1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Goal and means to an end?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Patterns: </a:t>
            </a:r>
          </a:p>
          <a:p>
            <a:pPr algn="ctr" eaLnBrk="1" hangingPunct="1"/>
            <a:r>
              <a:rPr lang="en-US" altLang="en-US" i="1" noProof="0" dirty="0"/>
              <a:t>Goal in itself or just the means to an end?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Patterns are interesting as </a:t>
            </a:r>
            <a:r>
              <a:rPr lang="en-US" altLang="en-US" i="1" noProof="0" dirty="0"/>
              <a:t>means</a:t>
            </a:r>
            <a:r>
              <a:rPr lang="en-US" altLang="en-US" noProof="0" dirty="0"/>
              <a:t> to achieve some specific quality in our software:</a:t>
            </a:r>
          </a:p>
          <a:p>
            <a:pPr lvl="1" eaLnBrk="1" hangingPunct="1"/>
            <a:r>
              <a:rPr lang="en-US" altLang="en-US" noProof="0" dirty="0"/>
              <a:t>elements of </a:t>
            </a:r>
            <a:r>
              <a:rPr lang="en-US" altLang="en-US" b="1" noProof="0" dirty="0"/>
              <a:t>Reusable </a:t>
            </a:r>
            <a:r>
              <a:rPr lang="en-US" altLang="en-US" noProof="0" dirty="0"/>
              <a:t>... 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A key aspect is handling </a:t>
            </a:r>
            <a:r>
              <a:rPr lang="en-US" altLang="en-US" b="1" noProof="0" dirty="0"/>
              <a:t>variance</a:t>
            </a:r>
          </a:p>
        </p:txBody>
      </p:sp>
      <p:pic>
        <p:nvPicPr>
          <p:cNvPr id="6150" name="Picture 4" descr="Go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57500"/>
            <a:ext cx="2108200" cy="245930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6721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Open/Closed principle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 b="1" noProof="0" dirty="0"/>
              <a:t>Open</a:t>
            </a:r>
            <a:r>
              <a:rPr lang="en-US" altLang="en-US" sz="3200" noProof="0" dirty="0"/>
              <a:t> for extension </a:t>
            </a:r>
          </a:p>
          <a:p>
            <a:pPr lvl="1" eaLnBrk="1" hangingPunct="1"/>
            <a:r>
              <a:rPr lang="da-DK" altLang="en-US" sz="2800" dirty="0"/>
              <a:t>I </a:t>
            </a:r>
            <a:r>
              <a:rPr lang="da-DK" altLang="en-US" sz="2800" dirty="0" err="1"/>
              <a:t>can</a:t>
            </a:r>
            <a:r>
              <a:rPr lang="da-DK" altLang="en-US" sz="2800" dirty="0"/>
              <a:t> </a:t>
            </a:r>
            <a:r>
              <a:rPr lang="da-DK" altLang="en-US" sz="2800" dirty="0" err="1"/>
              <a:t>make</a:t>
            </a:r>
            <a:r>
              <a:rPr lang="da-DK" altLang="en-US" sz="2800" dirty="0"/>
              <a:t> </a:t>
            </a:r>
            <a:r>
              <a:rPr lang="da-DK" altLang="en-US" sz="2800" dirty="0" err="1"/>
              <a:t>my</a:t>
            </a:r>
            <a:r>
              <a:rPr lang="da-DK" altLang="en-US" sz="2800" dirty="0"/>
              <a:t> </a:t>
            </a:r>
            <a:r>
              <a:rPr lang="da-DK" altLang="en-US" sz="2800" dirty="0" err="1"/>
              <a:t>own</a:t>
            </a:r>
            <a:r>
              <a:rPr lang="da-DK" altLang="en-US" sz="2800" dirty="0"/>
              <a:t> feature additions/</a:t>
            </a:r>
            <a:r>
              <a:rPr lang="da-DK" altLang="en-US" sz="2800" dirty="0" err="1"/>
              <a:t>changes</a:t>
            </a:r>
            <a:r>
              <a:rPr lang="da-DK" altLang="en-US" sz="2800" dirty="0"/>
              <a:t> by </a:t>
            </a:r>
            <a:r>
              <a:rPr lang="da-DK" altLang="en-US" sz="2800" dirty="0" err="1"/>
              <a:t>extending</a:t>
            </a:r>
            <a:r>
              <a:rPr lang="da-DK" altLang="en-US" sz="2800" dirty="0"/>
              <a:t> the software</a:t>
            </a:r>
            <a:endParaRPr lang="en-US" altLang="en-US" sz="2800" noProof="0" dirty="0"/>
          </a:p>
          <a:p>
            <a:pPr eaLnBrk="1" hangingPunct="1"/>
            <a:r>
              <a:rPr lang="en-US" altLang="en-US" sz="3200" b="1" noProof="0" dirty="0"/>
              <a:t>Closed</a:t>
            </a:r>
            <a:r>
              <a:rPr lang="en-US" altLang="en-US" sz="3200" noProof="0" dirty="0"/>
              <a:t> for modification</a:t>
            </a:r>
          </a:p>
          <a:p>
            <a:pPr lvl="1" eaLnBrk="1" hangingPunct="1"/>
            <a:r>
              <a:rPr lang="da-DK" altLang="en-US" sz="2800" noProof="0" dirty="0"/>
              <a:t>But I do not </a:t>
            </a:r>
            <a:r>
              <a:rPr lang="da-DK" altLang="en-US" sz="2800" noProof="0" dirty="0" err="1"/>
              <a:t>rewrite</a:t>
            </a:r>
            <a:r>
              <a:rPr lang="da-DK" altLang="en-US" sz="2800" noProof="0" dirty="0"/>
              <a:t> </a:t>
            </a:r>
            <a:r>
              <a:rPr lang="da-DK" altLang="en-US" sz="2800" noProof="0" dirty="0" err="1"/>
              <a:t>any</a:t>
            </a:r>
            <a:r>
              <a:rPr lang="da-DK" altLang="en-US" sz="2800" noProof="0" dirty="0"/>
              <a:t> </a:t>
            </a:r>
            <a:r>
              <a:rPr lang="da-DK" altLang="en-US" sz="2800" noProof="0" dirty="0" err="1"/>
              <a:t>existing</a:t>
            </a:r>
            <a:r>
              <a:rPr lang="da-DK" altLang="en-US" sz="2800" noProof="0" dirty="0"/>
              <a:t> </a:t>
            </a:r>
            <a:r>
              <a:rPr lang="da-DK" altLang="en-US" sz="2800" noProof="0" dirty="0" err="1"/>
              <a:t>code</a:t>
            </a:r>
            <a:endParaRPr lang="da-DK" altLang="en-US" sz="2800" noProof="0" dirty="0"/>
          </a:p>
          <a:p>
            <a:pPr lvl="2" eaLnBrk="1" hangingPunct="1"/>
            <a:r>
              <a:rPr lang="da-DK" altLang="en-US" sz="2600" dirty="0"/>
              <a:t>Or ask Oracle, Google, </a:t>
            </a:r>
            <a:r>
              <a:rPr lang="da-DK" altLang="en-US" sz="2600" dirty="0" err="1"/>
              <a:t>NetFlix</a:t>
            </a:r>
            <a:r>
              <a:rPr lang="da-DK" altLang="en-US" sz="2600" dirty="0"/>
              <a:t>, Apache, to </a:t>
            </a:r>
            <a:r>
              <a:rPr lang="da-DK" altLang="en-US" sz="2600" dirty="0" err="1"/>
              <a:t>rewrite</a:t>
            </a:r>
            <a:r>
              <a:rPr lang="da-DK" altLang="en-US" sz="2600" dirty="0"/>
              <a:t> </a:t>
            </a:r>
            <a:r>
              <a:rPr lang="da-DK" altLang="en-US" sz="2600" dirty="0" err="1"/>
              <a:t>code</a:t>
            </a:r>
            <a:r>
              <a:rPr lang="da-DK" altLang="en-US" sz="2600" dirty="0"/>
              <a:t> to handle </a:t>
            </a:r>
            <a:r>
              <a:rPr lang="da-DK" altLang="en-US" sz="2600" dirty="0" err="1"/>
              <a:t>my</a:t>
            </a:r>
            <a:r>
              <a:rPr lang="da-DK" altLang="en-US" sz="2600" dirty="0"/>
              <a:t> extensions</a:t>
            </a:r>
          </a:p>
          <a:p>
            <a:pPr eaLnBrk="1" hangingPunct="1"/>
            <a:endParaRPr lang="da-DK" altLang="en-US" sz="2000" noProof="0" dirty="0"/>
          </a:p>
          <a:p>
            <a:pPr eaLnBrk="1" hangingPunct="1"/>
            <a:r>
              <a:rPr lang="da-DK" altLang="en-US" sz="2000" noProof="0" dirty="0"/>
              <a:t>(i.e. no </a:t>
            </a:r>
            <a:r>
              <a:rPr lang="da-DK" altLang="en-US" sz="2000" noProof="0" dirty="0" err="1"/>
              <a:t>soldering</a:t>
            </a:r>
            <a:r>
              <a:rPr lang="da-DK" altLang="en-US" sz="2000" noProof="0" dirty="0"/>
              <a:t> of </a:t>
            </a:r>
            <a:r>
              <a:rPr lang="da-DK" altLang="en-US" sz="2000" dirty="0"/>
              <a:t>wires in </a:t>
            </a:r>
            <a:r>
              <a:rPr lang="da-DK" altLang="en-US" sz="2000" dirty="0" err="1"/>
              <a:t>my</a:t>
            </a:r>
            <a:r>
              <a:rPr lang="da-DK" altLang="en-US" sz="2000" dirty="0"/>
              <a:t> TV set)</a:t>
            </a:r>
            <a:endParaRPr lang="en-US" altLang="en-US" sz="2000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25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Analysis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Benefits</a:t>
            </a:r>
          </a:p>
          <a:p>
            <a:pPr lvl="1" eaLnBrk="1" hangingPunct="1"/>
            <a:r>
              <a:rPr lang="en-US" altLang="en-US" noProof="0" dirty="0"/>
              <a:t>Any combination you want, we are able to “mix”</a:t>
            </a:r>
          </a:p>
          <a:p>
            <a:pPr lvl="1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Nonsense combinations can be delimited</a:t>
            </a:r>
          </a:p>
          <a:p>
            <a:pPr lvl="2" eaLnBrk="1" hangingPunct="1"/>
            <a:r>
              <a:rPr lang="en-US" altLang="en-US" noProof="0" dirty="0"/>
              <a:t>abstract factory is the place to “mix” the cocktails</a:t>
            </a:r>
          </a:p>
          <a:p>
            <a:pPr lvl="2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Code readability</a:t>
            </a:r>
          </a:p>
          <a:p>
            <a:pPr lvl="2" eaLnBrk="1" hangingPunct="1"/>
            <a:r>
              <a:rPr lang="en-US" altLang="en-US" noProof="0" dirty="0"/>
              <a:t>every aspect of the configuration is clearly defined in a single place</a:t>
            </a:r>
          </a:p>
          <a:p>
            <a:pPr lvl="3" eaLnBrk="1" hangingPunct="1"/>
            <a:r>
              <a:rPr lang="en-US" altLang="en-US" noProof="0" dirty="0"/>
              <a:t>configuration mixing in the abstract factory</a:t>
            </a:r>
          </a:p>
          <a:p>
            <a:pPr lvl="3" eaLnBrk="1" hangingPunct="1"/>
            <a:r>
              <a:rPr lang="en-US" altLang="en-US" noProof="0" dirty="0"/>
              <a:t>orchestration in the </a:t>
            </a:r>
            <a:r>
              <a:rPr lang="en-US" altLang="en-US" noProof="0" dirty="0" err="1"/>
              <a:t>PayStation</a:t>
            </a:r>
            <a:r>
              <a:rPr lang="en-US" altLang="en-US" noProof="0" dirty="0"/>
              <a:t> </a:t>
            </a:r>
            <a:r>
              <a:rPr lang="en-US" altLang="en-US" noProof="0" dirty="0" err="1"/>
              <a:t>impl</a:t>
            </a:r>
            <a:endParaRPr lang="en-US" altLang="en-US" noProof="0" dirty="0"/>
          </a:p>
          <a:p>
            <a:pPr lvl="3" eaLnBrk="1" hangingPunct="1"/>
            <a:r>
              <a:rPr lang="en-US" altLang="en-US" noProof="0" dirty="0"/>
              <a:t>each variation type in its own implementing class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2415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Analysis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Liabilities</a:t>
            </a:r>
          </a:p>
          <a:p>
            <a:pPr lvl="1" eaLnBrk="1" hangingPunct="1"/>
            <a:r>
              <a:rPr lang="en-US" altLang="en-US" noProof="0" dirty="0"/>
              <a:t>Each dimension of variability (price model, receipt type, display output, </a:t>
            </a:r>
            <a:r>
              <a:rPr lang="en-US" altLang="en-US" noProof="0" dirty="0" err="1"/>
              <a:t>etc</a:t>
            </a:r>
            <a:r>
              <a:rPr lang="en-US" altLang="en-US" noProof="0" dirty="0"/>
              <a:t>) is </a:t>
            </a:r>
            <a:r>
              <a:rPr lang="en-US" altLang="en-US" i="1" noProof="0" dirty="0"/>
              <a:t>really</a:t>
            </a:r>
            <a:r>
              <a:rPr lang="en-US" altLang="en-US" noProof="0" dirty="0"/>
              <a:t> independent – so</a:t>
            </a:r>
          </a:p>
          <a:p>
            <a:pPr lvl="1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we cannot feed information from one to the other directly </a:t>
            </a:r>
            <a:r>
              <a:rPr lang="en-US" altLang="en-US" noProof="0" dirty="0">
                <a:sym typeface="Wingdings" pitchFamily="2" charset="2"/>
              </a:rPr>
              <a:t></a:t>
            </a:r>
          </a:p>
          <a:p>
            <a:pPr lvl="1" eaLnBrk="1" hangingPunct="1"/>
            <a:endParaRPr lang="en-US" altLang="en-US" noProof="0" dirty="0">
              <a:sym typeface="Wingdings" pitchFamily="2" charset="2"/>
            </a:endParaRPr>
          </a:p>
          <a:p>
            <a:pPr lvl="1" eaLnBrk="1" hangingPunct="1"/>
            <a:r>
              <a:rPr lang="en-US" altLang="en-US" noProof="0" dirty="0">
                <a:sym typeface="Wingdings" pitchFamily="2" charset="2"/>
              </a:rPr>
              <a:t>If they require information from each other</a:t>
            </a:r>
          </a:p>
          <a:p>
            <a:pPr lvl="2" eaLnBrk="1" hangingPunct="1"/>
            <a:r>
              <a:rPr lang="en-US" altLang="en-US" noProof="0" dirty="0">
                <a:sym typeface="Wingdings" pitchFamily="2" charset="2"/>
              </a:rPr>
              <a:t>Then of course we must provide the means to do so</a:t>
            </a:r>
          </a:p>
          <a:p>
            <a:pPr lvl="3" eaLnBrk="1" hangingPunct="1"/>
            <a:r>
              <a:rPr lang="en-US" altLang="en-US" noProof="0" dirty="0">
                <a:sym typeface="Wingdings" pitchFamily="2" charset="2"/>
              </a:rPr>
              <a:t>Mediator pattern, memento pattern, observer pattern, others</a:t>
            </a:r>
          </a:p>
          <a:p>
            <a:pPr lvl="2" eaLnBrk="1" hangingPunct="1"/>
            <a:r>
              <a:rPr lang="en-US" altLang="en-US" noProof="0" dirty="0">
                <a:sym typeface="Wingdings" pitchFamily="2" charset="2"/>
              </a:rPr>
              <a:t>Like we do in mandatory project</a:t>
            </a:r>
          </a:p>
          <a:p>
            <a:pPr lvl="3" eaLnBrk="1" hangingPunct="1"/>
            <a:r>
              <a:rPr lang="en-US" altLang="en-US" noProof="0" dirty="0" err="1">
                <a:sym typeface="Wingdings" pitchFamily="2" charset="2"/>
              </a:rPr>
              <a:t>StandardGame</a:t>
            </a:r>
            <a:r>
              <a:rPr lang="en-US" altLang="en-US" noProof="0" dirty="0">
                <a:sym typeface="Wingdings" pitchFamily="2" charset="2"/>
              </a:rPr>
              <a:t> calls strategy with ‘this’ ala a Private </a:t>
            </a:r>
            <a:r>
              <a:rPr lang="en-US" altLang="en-US" dirty="0">
                <a:sym typeface="Wingdings" pitchFamily="2" charset="2"/>
              </a:rPr>
              <a:t>I</a:t>
            </a:r>
            <a:r>
              <a:rPr lang="en-US" altLang="en-US" noProof="0" dirty="0" err="1">
                <a:sym typeface="Wingdings" pitchFamily="2" charset="2"/>
              </a:rPr>
              <a:t>nterface</a:t>
            </a:r>
            <a:endParaRPr lang="en-US" altLang="en-US" noProof="0" dirty="0">
              <a:sym typeface="Wingdings" pitchFamily="2" charset="2"/>
            </a:endParaRPr>
          </a:p>
          <a:p>
            <a:pPr lvl="3" eaLnBrk="1" hangingPunct="1"/>
            <a:r>
              <a:rPr lang="en-US" altLang="en-US" noProof="0" dirty="0">
                <a:sym typeface="Wingdings" pitchFamily="2" charset="2"/>
              </a:rPr>
              <a:t>The Strategy calls </a:t>
            </a:r>
            <a:r>
              <a:rPr lang="en-US" altLang="en-US" noProof="0" dirty="0" err="1">
                <a:sym typeface="Wingdings" pitchFamily="2" charset="2"/>
              </a:rPr>
              <a:t>mutators</a:t>
            </a:r>
            <a:r>
              <a:rPr lang="en-US" altLang="en-US" noProof="0" dirty="0">
                <a:sym typeface="Wingdings" pitchFamily="2" charset="2"/>
              </a:rPr>
              <a:t> on </a:t>
            </a:r>
            <a:r>
              <a:rPr lang="en-US" altLang="en-US" dirty="0">
                <a:sym typeface="Wingdings" pitchFamily="2" charset="2"/>
              </a:rPr>
              <a:t>the </a:t>
            </a:r>
            <a:r>
              <a:rPr lang="en-US" altLang="en-US" dirty="0" err="1">
                <a:sym typeface="Wingdings" pitchFamily="2" charset="2"/>
              </a:rPr>
              <a:t>MutableGame</a:t>
            </a:r>
            <a:endParaRPr lang="en-US" altLang="en-US" noProof="0" dirty="0">
              <a:sym typeface="Wingdings" pitchFamily="2" charset="2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2528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Analysis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Liabilities</a:t>
            </a:r>
          </a:p>
          <a:p>
            <a:pPr eaLnBrk="1" hangingPunct="1"/>
            <a:r>
              <a:rPr lang="en-US" altLang="en-US" noProof="0" dirty="0"/>
              <a:t>The number of classes in action </a:t>
            </a:r>
            <a:r>
              <a:rPr lang="en-US" altLang="en-US" noProof="0" dirty="0">
                <a:sym typeface="Wingdings" pitchFamily="2" charset="2"/>
              </a:rPr>
              <a:t></a:t>
            </a:r>
          </a:p>
          <a:p>
            <a:pPr eaLnBrk="1" hangingPunct="1"/>
            <a:endParaRPr lang="en-US" altLang="en-US" noProof="0" dirty="0">
              <a:sym typeface="Wingdings" pitchFamily="2" charset="2"/>
            </a:endParaRPr>
          </a:p>
          <a:p>
            <a:pPr eaLnBrk="1" hangingPunct="1"/>
            <a:r>
              <a:rPr lang="en-US" altLang="en-US" noProof="0" dirty="0">
                <a:sym typeface="Wingdings" pitchFamily="2" charset="2"/>
              </a:rPr>
              <a:t>On the other hand:</a:t>
            </a:r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careful naming makes it</a:t>
            </a:r>
            <a:br>
              <a:rPr lang="en-US" altLang="en-US" noProof="0" dirty="0"/>
            </a:br>
            <a:r>
              <a:rPr lang="en-US" altLang="en-US" noProof="0" dirty="0"/>
              <a:t>possible to quickly identify</a:t>
            </a:r>
            <a:br>
              <a:rPr lang="en-US" altLang="en-US" noProof="0" dirty="0"/>
            </a:br>
            <a:r>
              <a:rPr lang="en-US" altLang="en-US" noProof="0" dirty="0"/>
              <a:t>which class to change…</a:t>
            </a:r>
          </a:p>
          <a:p>
            <a:pPr eaLnBrk="1" hangingPunct="1"/>
            <a:r>
              <a:rPr lang="en-US" altLang="en-US" dirty="0"/>
              <a:t>And use packages to</a:t>
            </a:r>
            <a:br>
              <a:rPr lang="en-US" altLang="en-US" dirty="0"/>
            </a:br>
            <a:r>
              <a:rPr lang="en-US" altLang="en-US" dirty="0"/>
              <a:t>group cohesive modules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2171700"/>
            <a:ext cx="2540994" cy="128403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200" y="807756"/>
            <a:ext cx="2007741" cy="480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01554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Liabilities	</a:t>
            </a:r>
          </a:p>
          <a:p>
            <a:pPr lvl="1" eaLnBrk="1" hangingPunct="1"/>
            <a:r>
              <a:rPr lang="en-US" altLang="en-US" noProof="0" dirty="0"/>
              <a:t>Actually I have a combinatorial explosion of factories! I need a factory for each and every combination of delegates that I have</a:t>
            </a:r>
          </a:p>
          <a:p>
            <a:pPr lvl="1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Exercise: How can I avoid this explosion?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92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E22559-0BCC-4A91-ABF9-FAB0508619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Another Example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58C65BF-EAA6-4774-A29D-AB5B6B8EFC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SkyCave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D3617-7828-4563-A85B-71E458093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F5BD3-99F3-458D-9B4E-0137C97EA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5E5E9-6764-4AB3-A3C5-3EF8FAF1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33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41C46-E58B-4A30-8E5F-87A90E3F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Configuration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9E183-17BF-4A95-A6EB-D76FD2264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Six roles of variability</a:t>
            </a:r>
          </a:p>
          <a:p>
            <a:pPr lvl="1"/>
            <a:r>
              <a:rPr lang="da-DK"/>
              <a:t>Storage system</a:t>
            </a:r>
          </a:p>
          <a:p>
            <a:pPr lvl="1"/>
            <a:r>
              <a:rPr lang="da-DK"/>
              <a:t>Network connector</a:t>
            </a:r>
          </a:p>
          <a:p>
            <a:pPr lvl="1"/>
            <a:r>
              <a:rPr lang="da-DK"/>
              <a:t>Authentication</a:t>
            </a:r>
          </a:p>
          <a:p>
            <a:pPr lvl="1"/>
            <a:r>
              <a:rPr lang="da-DK"/>
              <a:t>External services</a:t>
            </a:r>
          </a:p>
          <a:p>
            <a:pPr lvl="1"/>
            <a:r>
              <a:rPr lang="da-DK"/>
              <a:t>Name Service</a:t>
            </a:r>
          </a:p>
          <a:p>
            <a:pPr lvl="1"/>
            <a:r>
              <a:rPr lang="da-DK"/>
              <a:t>Logging System</a:t>
            </a:r>
          </a:p>
          <a:p>
            <a:r>
              <a:rPr lang="da-DK"/>
              <a:t>AbsFactory reads a</a:t>
            </a:r>
            <a:br>
              <a:rPr lang="da-DK"/>
            </a:br>
            <a:r>
              <a:rPr lang="da-DK" i="1"/>
              <a:t>CPF property file</a:t>
            </a:r>
          </a:p>
          <a:p>
            <a:pPr lvl="1"/>
            <a:r>
              <a:rPr lang="da-DK" i="1"/>
              <a:t>Impl class</a:t>
            </a:r>
          </a:p>
          <a:p>
            <a:pPr lvl="1"/>
            <a:r>
              <a:rPr lang="da-DK" i="1"/>
              <a:t>Network host and port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99B2A-891E-40D7-82F6-B5E1BF77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F2FF0-2BB7-4C70-ADA9-CDD97153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1C3DC-A81F-4661-A80B-F8DBF465E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50335E-5D8C-482A-9067-898A7E4D3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28" y="952500"/>
            <a:ext cx="4841271" cy="38649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99608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41C46-E58B-4A30-8E5F-87A90E3F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Configuration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9E183-17BF-4A95-A6EB-D76FD2264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000" dirty="0" err="1"/>
              <a:t>Six</a:t>
            </a:r>
            <a:r>
              <a:rPr lang="da-DK" sz="2000" dirty="0"/>
              <a:t> </a:t>
            </a:r>
            <a:r>
              <a:rPr lang="da-DK" sz="2000" dirty="0" err="1"/>
              <a:t>roles</a:t>
            </a:r>
            <a:r>
              <a:rPr lang="da-DK" sz="2000" dirty="0"/>
              <a:t> of </a:t>
            </a:r>
            <a:r>
              <a:rPr lang="da-DK" sz="2000" dirty="0" err="1"/>
              <a:t>variability</a:t>
            </a:r>
            <a:endParaRPr lang="da-DK" sz="2000" dirty="0"/>
          </a:p>
          <a:p>
            <a:pPr lvl="1"/>
            <a:r>
              <a:rPr lang="da-DK" sz="1800" dirty="0"/>
              <a:t>Storage system (5)</a:t>
            </a:r>
          </a:p>
          <a:p>
            <a:pPr lvl="2"/>
            <a:r>
              <a:rPr lang="da-DK" sz="1600" dirty="0" err="1"/>
              <a:t>FakeObject</a:t>
            </a:r>
            <a:r>
              <a:rPr lang="da-DK" sz="1600" dirty="0"/>
              <a:t>, </a:t>
            </a:r>
            <a:r>
              <a:rPr lang="da-DK" sz="1600" dirty="0" err="1"/>
              <a:t>MongoDB</a:t>
            </a:r>
            <a:r>
              <a:rPr lang="da-DK" sz="1600" dirty="0"/>
              <a:t>, </a:t>
            </a:r>
            <a:r>
              <a:rPr lang="da-DK" sz="1600" dirty="0" err="1"/>
              <a:t>Redis</a:t>
            </a:r>
            <a:r>
              <a:rPr lang="da-DK" sz="1600" dirty="0"/>
              <a:t>, </a:t>
            </a:r>
            <a:r>
              <a:rPr lang="da-DK" sz="1600" dirty="0" err="1"/>
              <a:t>Memcached</a:t>
            </a:r>
            <a:r>
              <a:rPr lang="da-DK" sz="1600" dirty="0"/>
              <a:t>, </a:t>
            </a:r>
            <a:r>
              <a:rPr lang="da-DK" sz="1600" dirty="0" err="1"/>
              <a:t>MariaDB</a:t>
            </a:r>
            <a:endParaRPr lang="da-DK" sz="1600" dirty="0"/>
          </a:p>
          <a:p>
            <a:pPr lvl="1"/>
            <a:r>
              <a:rPr lang="da-DK" sz="1800" dirty="0"/>
              <a:t>Network </a:t>
            </a:r>
            <a:r>
              <a:rPr lang="da-DK" sz="1800" dirty="0" err="1"/>
              <a:t>connector</a:t>
            </a:r>
            <a:r>
              <a:rPr lang="da-DK" sz="1800" dirty="0"/>
              <a:t> (3)</a:t>
            </a:r>
          </a:p>
          <a:p>
            <a:pPr lvl="2"/>
            <a:r>
              <a:rPr lang="da-DK" sz="1600" dirty="0"/>
              <a:t>Sockets, HTTP, </a:t>
            </a:r>
            <a:r>
              <a:rPr lang="da-DK" sz="1600" dirty="0" err="1"/>
              <a:t>RabbitMQ</a:t>
            </a:r>
            <a:endParaRPr lang="da-DK" sz="1600" dirty="0"/>
          </a:p>
          <a:p>
            <a:pPr lvl="1"/>
            <a:r>
              <a:rPr lang="da-DK" sz="1800" dirty="0"/>
              <a:t>Authentication (3)</a:t>
            </a:r>
          </a:p>
          <a:p>
            <a:pPr lvl="2"/>
            <a:r>
              <a:rPr lang="da-DK" sz="1600" dirty="0" err="1"/>
              <a:t>TestStub</a:t>
            </a:r>
            <a:r>
              <a:rPr lang="da-DK" sz="1600" dirty="0"/>
              <a:t>, </a:t>
            </a:r>
            <a:r>
              <a:rPr lang="da-DK" sz="1600" dirty="0" err="1"/>
              <a:t>NullObject</a:t>
            </a:r>
            <a:r>
              <a:rPr lang="da-DK" sz="1600" dirty="0"/>
              <a:t>, </a:t>
            </a:r>
            <a:r>
              <a:rPr lang="da-DK" sz="1600" dirty="0" err="1"/>
              <a:t>RealService</a:t>
            </a:r>
            <a:endParaRPr lang="da-DK" sz="1600" dirty="0"/>
          </a:p>
          <a:p>
            <a:pPr lvl="1"/>
            <a:r>
              <a:rPr lang="da-DK" sz="1800" dirty="0" err="1"/>
              <a:t>External</a:t>
            </a:r>
            <a:r>
              <a:rPr lang="da-DK" sz="1800" dirty="0"/>
              <a:t> services (2)</a:t>
            </a:r>
          </a:p>
          <a:p>
            <a:pPr lvl="2"/>
            <a:r>
              <a:rPr lang="da-DK" sz="1600" dirty="0" err="1"/>
              <a:t>TestStub</a:t>
            </a:r>
            <a:r>
              <a:rPr lang="da-DK" sz="1600" dirty="0"/>
              <a:t>, </a:t>
            </a:r>
            <a:r>
              <a:rPr lang="da-DK" sz="1600" dirty="0" err="1"/>
              <a:t>RealService</a:t>
            </a:r>
            <a:endParaRPr lang="da-DK" sz="1600" dirty="0"/>
          </a:p>
          <a:p>
            <a:pPr lvl="1"/>
            <a:r>
              <a:rPr lang="da-DK" sz="1800" dirty="0" err="1"/>
              <a:t>Name</a:t>
            </a:r>
            <a:r>
              <a:rPr lang="da-DK" sz="1800" dirty="0"/>
              <a:t> Service (2)</a:t>
            </a:r>
          </a:p>
          <a:p>
            <a:pPr lvl="2"/>
            <a:r>
              <a:rPr lang="da-DK" sz="1600" dirty="0"/>
              <a:t>In </a:t>
            </a:r>
            <a:r>
              <a:rPr lang="da-DK" sz="1600" dirty="0" err="1"/>
              <a:t>memory</a:t>
            </a:r>
            <a:r>
              <a:rPr lang="da-DK" sz="1600" dirty="0"/>
              <a:t>, </a:t>
            </a:r>
            <a:r>
              <a:rPr lang="da-DK" sz="1600" dirty="0" err="1"/>
              <a:t>Memcached</a:t>
            </a:r>
            <a:endParaRPr lang="da-DK" sz="1600" dirty="0"/>
          </a:p>
          <a:p>
            <a:pPr lvl="1"/>
            <a:r>
              <a:rPr lang="da-DK" sz="1800" dirty="0" err="1"/>
              <a:t>Logging</a:t>
            </a:r>
            <a:r>
              <a:rPr lang="da-DK" sz="1800" dirty="0"/>
              <a:t> System (2)</a:t>
            </a:r>
          </a:p>
          <a:p>
            <a:pPr lvl="2"/>
            <a:r>
              <a:rPr lang="da-DK" sz="1600" dirty="0"/>
              <a:t>In </a:t>
            </a:r>
            <a:r>
              <a:rPr lang="da-DK" sz="1600" dirty="0" err="1"/>
              <a:t>memory</a:t>
            </a:r>
            <a:r>
              <a:rPr lang="da-DK" sz="1600" dirty="0"/>
              <a:t>, </a:t>
            </a:r>
            <a:r>
              <a:rPr lang="da-DK" sz="1600" dirty="0" err="1"/>
              <a:t>Memcached</a:t>
            </a:r>
            <a:endParaRPr lang="da-DK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99B2A-891E-40D7-82F6-B5E1BF77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F2FF0-2BB7-4C70-ADA9-CDD97153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1C3DC-A81F-4661-A80B-F8DBF465E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50335E-5D8C-482A-9067-898A7E4D3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330" y="926041"/>
            <a:ext cx="2302677" cy="18383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8D83E93-15C5-41FD-80F0-E59FEEDD992F}"/>
              </a:ext>
            </a:extLst>
          </p:cNvPr>
          <p:cNvSpPr/>
          <p:nvPr/>
        </p:nvSpPr>
        <p:spPr>
          <a:xfrm>
            <a:off x="4572000" y="3467100"/>
            <a:ext cx="4114800" cy="1447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/>
              <a:t>SkyCave can exist in 5*3*3*2*2*2 </a:t>
            </a:r>
            <a:br>
              <a:rPr lang="da-DK"/>
            </a:br>
            <a:r>
              <a:rPr lang="da-DK" sz="4000"/>
              <a:t>= </a:t>
            </a:r>
            <a:r>
              <a:rPr lang="da-DK" sz="4000" b="1"/>
              <a:t>360 variants</a:t>
            </a:r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0788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2067-2880-4BAB-897E-A274E6E1F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And No Code Clutter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7FDD-50C0-4B10-8A81-C6F5E6DB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endParaRPr lang="da-DK"/>
          </a:p>
          <a:p>
            <a:r>
              <a:rPr lang="da-DK" i="1"/>
              <a:t>An object manager keeps track of all delegates </a:t>
            </a:r>
            <a:r>
              <a:rPr lang="da-DK" i="1">
                <a:sym typeface="Wingdings" panose="05000000000000000000" pitchFamily="2" charset="2"/>
              </a:rPr>
              <a:t></a:t>
            </a:r>
            <a:endParaRPr lang="da-DK" i="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42CF4-4A0F-4C12-995E-9341316D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7DBCC-2830-4030-9717-4CEE455EC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95E78-DF39-4A2B-A47B-B5DFB3822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131CFF-F2C1-4FE2-9247-703534BE1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994880"/>
            <a:ext cx="3571875" cy="5905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07BF3A-7690-4443-99F9-580ED9BDB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639" y="1399426"/>
            <a:ext cx="5614476" cy="18390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ACF8BF-32B5-4655-904B-5C80E62BAC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4114140"/>
            <a:ext cx="4800600" cy="7048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74D1F8-F173-40EE-A5AB-6852107093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383" y="3264958"/>
            <a:ext cx="4171950" cy="7810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5373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409700"/>
            <a:ext cx="8305800" cy="2438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Summary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noProof="0" dirty="0"/>
          </a:p>
          <a:p>
            <a:pPr algn="ctr" eaLnBrk="1" hangingPunct="1">
              <a:buFont typeface="Arial" charset="0"/>
              <a:buNone/>
            </a:pPr>
            <a:r>
              <a:rPr lang="en-US" altLang="en-US" sz="4800" b="1" i="1" noProof="0" dirty="0"/>
              <a:t>Handle multi-dimensional variance by compositional software designs 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253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Variance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Factoring out in roles and delegating to objects that play roles is a very strong technique to handle </a:t>
            </a:r>
            <a:r>
              <a:rPr lang="en-US" altLang="en-US" b="1" noProof="0" dirty="0"/>
              <a:t>multiple dimensions of variance!</a:t>
            </a:r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that is – a piece of software that must handle different types of context</a:t>
            </a:r>
          </a:p>
          <a:p>
            <a:pPr lvl="2" eaLnBrk="1" hangingPunct="1"/>
            <a:r>
              <a:rPr lang="en-US" altLang="en-US" noProof="0" dirty="0"/>
              <a:t>work on both MariaDB and MongoDB database</a:t>
            </a:r>
          </a:p>
          <a:p>
            <a:pPr lvl="2" eaLnBrk="1" hangingPunct="1"/>
            <a:r>
              <a:rPr lang="en-US" altLang="en-US" noProof="0" dirty="0"/>
              <a:t>work in both testing and production environment</a:t>
            </a:r>
          </a:p>
          <a:p>
            <a:pPr lvl="2" eaLnBrk="1" hangingPunct="1"/>
            <a:r>
              <a:rPr lang="en-US" altLang="en-US" noProof="0" dirty="0"/>
              <a:t>work both with real hardware attached or simulated environment</a:t>
            </a:r>
          </a:p>
          <a:p>
            <a:pPr lvl="2" eaLnBrk="1" hangingPunct="1"/>
            <a:r>
              <a:rPr lang="en-US" altLang="en-US" noProof="0" dirty="0"/>
              <a:t>work with variations for four different customers</a:t>
            </a:r>
          </a:p>
          <a:p>
            <a:pPr eaLnBrk="1" hangingPunct="1"/>
            <a:r>
              <a:rPr lang="en-US" altLang="en-US" i="1" noProof="0" dirty="0"/>
              <a:t>Here all types of combinations are viable 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7307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New Requirements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 err="1"/>
              <a:t>Alphatown</a:t>
            </a:r>
            <a:r>
              <a:rPr lang="en-US" altLang="en-US" noProof="0" dirty="0"/>
              <a:t> county wants the display to show </a:t>
            </a:r>
            <a:r>
              <a:rPr lang="en-US" altLang="en-US" i="1" noProof="0" dirty="0"/>
              <a:t>parking end time</a:t>
            </a:r>
            <a:r>
              <a:rPr lang="en-US" altLang="en-US" noProof="0" dirty="0"/>
              <a:t> instead of minutes bought!</a:t>
            </a:r>
          </a:p>
          <a:p>
            <a:pPr lvl="1" eaLnBrk="1" hangingPunct="1"/>
            <a:r>
              <a:rPr lang="en-US" altLang="en-US" dirty="0" err="1"/>
              <a:t>I.e</a:t>
            </a:r>
            <a:r>
              <a:rPr lang="en-US" altLang="en-US" dirty="0"/>
              <a:t> “Parking ends at 15:47”</a:t>
            </a:r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D552B-B7CD-4053-B4E5-AD1ED93AD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2552700"/>
            <a:ext cx="24384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137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306"/>
            <a:ext cx="4191000" cy="366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Combinatorial explosion!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All these requirements pose a </a:t>
            </a:r>
            <a:r>
              <a:rPr lang="en-US" altLang="en-US" i="1" noProof="0" dirty="0"/>
              <a:t>combinatorial explosion</a:t>
            </a:r>
            <a:r>
              <a:rPr lang="en-US" altLang="en-US" noProof="0" dirty="0"/>
              <a:t> of variants </a:t>
            </a:r>
            <a:r>
              <a:rPr lang="en-US" altLang="en-US" noProof="0" dirty="0">
                <a:sym typeface="Wingdings" pitchFamily="2" charset="2"/>
              </a:rPr>
              <a:t></a:t>
            </a:r>
            <a:endParaRPr lang="en-US" altLang="en-US" noProof="0" dirty="0"/>
          </a:p>
        </p:txBody>
      </p:sp>
      <p:sp>
        <p:nvSpPr>
          <p:cNvPr id="9223" name="Text Box 31"/>
          <p:cNvSpPr txBox="1">
            <a:spLocks noChangeArrowheads="1"/>
          </p:cNvSpPr>
          <p:nvPr/>
        </p:nvSpPr>
        <p:spPr bwMode="auto">
          <a:xfrm>
            <a:off x="5724525" y="3217334"/>
            <a:ext cx="324485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rgbClr val="000066"/>
                </a:solidFill>
              </a:rPr>
              <a:t>There are 3*2*2 = 12 combinations. This may be doubled if we include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rgbClr val="000066"/>
                </a:solidFill>
              </a:rPr>
              <a:t>overriding weekend day algorithm 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7998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/>
              <a:t>Restating </a:t>
            </a:r>
            <a:r>
              <a:rPr lang="en-US" altLang="en-US" noProof="0"/>
              <a:t>the Options</a:t>
            </a:r>
            <a:endParaRPr lang="en-US" altLang="en-US" noProof="0" dirty="0"/>
          </a:p>
        </p:txBody>
      </p:sp>
      <p:sp>
        <p:nvSpPr>
          <p:cNvPr id="10243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97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Parametric Variance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Variant handling by </a:t>
            </a:r>
            <a:r>
              <a:rPr lang="en-US" altLang="en-US" b="1" noProof="0" dirty="0"/>
              <a:t>if (</a:t>
            </a:r>
            <a:r>
              <a:rPr lang="en-US" altLang="en-US" b="1" noProof="0" dirty="0" err="1"/>
              <a:t>param</a:t>
            </a:r>
            <a:r>
              <a:rPr lang="en-US" altLang="en-US" noProof="0" dirty="0"/>
              <a:t>) or </a:t>
            </a:r>
            <a:r>
              <a:rPr lang="en-US" altLang="en-US" b="1" noProof="0" dirty="0"/>
              <a:t>#</a:t>
            </a:r>
            <a:r>
              <a:rPr lang="en-US" altLang="en-US" b="1" noProof="0" dirty="0" err="1"/>
              <a:t>ifdef’s</a:t>
            </a:r>
            <a:r>
              <a:rPr lang="en-US" altLang="en-US" noProof="0" dirty="0"/>
              <a:t> is well known, but the code simply bloats with conditional statements.</a:t>
            </a:r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Example: GNU C compiler has a single statement that includes 41 macro expansions !!!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I wonder what that code does???</a:t>
            </a:r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#</a:t>
            </a:r>
            <a:r>
              <a:rPr lang="en-US" altLang="en-US" noProof="0" dirty="0" err="1"/>
              <a:t>ifdef</a:t>
            </a:r>
            <a:r>
              <a:rPr lang="en-US" altLang="en-US" noProof="0" dirty="0"/>
              <a:t> ( MSDOS &amp;&amp; ORACLE || MYSQL &amp;&amp; …)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#</a:t>
            </a:r>
            <a:r>
              <a:rPr lang="en-US" altLang="en-US" noProof="0" dirty="0" err="1"/>
              <a:t>ifdef</a:t>
            </a:r>
            <a:r>
              <a:rPr lang="en-US" altLang="en-US" noProof="0" dirty="0"/>
              <a:t> ( DEBUG 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noProof="0" dirty="0"/>
              <a:t>quickly you loose control of what is going on…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9048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Polymorphic Variance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Inheritance dies </a:t>
            </a:r>
            <a:r>
              <a:rPr lang="en-US" altLang="en-US" b="1" noProof="0" dirty="0"/>
              <a:t>miserably</a:t>
            </a:r>
            <a:r>
              <a:rPr lang="en-US" altLang="en-US" noProof="0" dirty="0"/>
              <a:t> facing this challenge!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Just look at names!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Making new variants is</a:t>
            </a:r>
            <a:br>
              <a:rPr lang="en-US" altLang="en-US" noProof="0" dirty="0"/>
            </a:br>
            <a:r>
              <a:rPr lang="en-US" altLang="en-US" noProof="0" dirty="0"/>
              <a:t>difficult.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And code reuse is very</a:t>
            </a:r>
            <a:br>
              <a:rPr lang="en-US" altLang="en-US" noProof="0" dirty="0"/>
            </a:br>
            <a:r>
              <a:rPr lang="en-US" altLang="en-US" noProof="0" dirty="0"/>
              <a:t>difficult </a:t>
            </a:r>
            <a:r>
              <a:rPr lang="en-US" altLang="en-US" noProof="0" dirty="0">
                <a:sym typeface="Wingdings" pitchFamily="2" charset="2"/>
              </a:rPr>
              <a:t></a:t>
            </a:r>
            <a:endParaRPr lang="en-US" altLang="en-US" noProof="0" dirty="0"/>
          </a:p>
        </p:txBody>
      </p:sp>
      <p:pic>
        <p:nvPicPr>
          <p:cNvPr id="1229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52865"/>
            <a:ext cx="4419600" cy="3128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376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Masking the problem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By </a:t>
            </a:r>
            <a:r>
              <a:rPr lang="en-US" altLang="en-US" b="1" noProof="0" dirty="0"/>
              <a:t>combining</a:t>
            </a:r>
            <a:r>
              <a:rPr lang="en-US" altLang="en-US" noProof="0" dirty="0"/>
              <a:t> parametric and polymorphic variance you may mask the problem somewhat…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I.e. handle receipt type by inheritance, and the rest by pumping the code with if’s…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but … it is still an inferior way to handle multi-dimensional variance…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4006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1226</Words>
  <Application>Microsoft Office PowerPoint</Application>
  <PresentationFormat>On-screen Show (16:10)</PresentationFormat>
  <Paragraphs>302</Paragraphs>
  <Slides>29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Wingdings</vt:lpstr>
      <vt:lpstr>Office Theme</vt:lpstr>
      <vt:lpstr>Software Engineering and Architecture</vt:lpstr>
      <vt:lpstr>Goal and means to an end?</vt:lpstr>
      <vt:lpstr>Variance</vt:lpstr>
      <vt:lpstr>New Requirements</vt:lpstr>
      <vt:lpstr>Combinatorial explosion!</vt:lpstr>
      <vt:lpstr>Restating the Options</vt:lpstr>
      <vt:lpstr>Parametric Variance</vt:lpstr>
      <vt:lpstr>Polymorphic Variance</vt:lpstr>
      <vt:lpstr>Masking the problem</vt:lpstr>
      <vt:lpstr>Compositional software</vt:lpstr>
      <vt:lpstr>  </vt:lpstr>
      <vt:lpstr>Compositional software</vt:lpstr>
      <vt:lpstr>Compositional Software</vt:lpstr>
      <vt:lpstr>Compositional Software</vt:lpstr>
      <vt:lpstr>Compositional Software</vt:lpstr>
      <vt:lpstr>Compositional Software</vt:lpstr>
      <vt:lpstr>Compositional Software</vt:lpstr>
      <vt:lpstr>Analysis</vt:lpstr>
      <vt:lpstr>Open/Closed principle</vt:lpstr>
      <vt:lpstr>Open/Closed principle</vt:lpstr>
      <vt:lpstr>Analysis</vt:lpstr>
      <vt:lpstr>Analysis</vt:lpstr>
      <vt:lpstr>Analysis</vt:lpstr>
      <vt:lpstr>Analysis</vt:lpstr>
      <vt:lpstr>Another Example</vt:lpstr>
      <vt:lpstr>Configuration System</vt:lpstr>
      <vt:lpstr>Configuration System</vt:lpstr>
      <vt:lpstr>And No Code Clutter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88</cp:revision>
  <dcterms:created xsi:type="dcterms:W3CDTF">2006-08-16T00:00:00Z</dcterms:created>
  <dcterms:modified xsi:type="dcterms:W3CDTF">2025-10-01T07:25:08Z</dcterms:modified>
</cp:coreProperties>
</file>